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5"/>
  </p:handoutMasterIdLst>
  <p:sldIdLst>
    <p:sldId id="256" r:id="rId2"/>
    <p:sldId id="258" r:id="rId3"/>
    <p:sldId id="257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3" r:id="rId16"/>
    <p:sldId id="274" r:id="rId17"/>
    <p:sldId id="275" r:id="rId18"/>
    <p:sldId id="276" r:id="rId19"/>
    <p:sldId id="279" r:id="rId20"/>
    <p:sldId id="282" r:id="rId21"/>
    <p:sldId id="283" r:id="rId22"/>
    <p:sldId id="288" r:id="rId23"/>
    <p:sldId id="286" r:id="rId24"/>
    <p:sldId id="297" r:id="rId25"/>
    <p:sldId id="285" r:id="rId26"/>
    <p:sldId id="287" r:id="rId27"/>
    <p:sldId id="284" r:id="rId28"/>
    <p:sldId id="289" r:id="rId29"/>
    <p:sldId id="290" r:id="rId30"/>
    <p:sldId id="293" r:id="rId31"/>
    <p:sldId id="291" r:id="rId32"/>
    <p:sldId id="292" r:id="rId33"/>
    <p:sldId id="294" r:id="rId34"/>
    <p:sldId id="296" r:id="rId35"/>
    <p:sldId id="295" r:id="rId36"/>
    <p:sldId id="280" r:id="rId37"/>
    <p:sldId id="272" r:id="rId38"/>
    <p:sldId id="269" r:id="rId39"/>
    <p:sldId id="298" r:id="rId40"/>
    <p:sldId id="299" r:id="rId41"/>
    <p:sldId id="300" r:id="rId42"/>
    <p:sldId id="277" r:id="rId43"/>
    <p:sldId id="281" r:id="rId44"/>
  </p:sldIdLst>
  <p:sldSz cx="9144000" cy="6858000" type="screen4x3"/>
  <p:notesSz cx="6858000" cy="91011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48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50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50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891B4C-A7A6-43EE-9A86-243407D0E51C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44501"/>
            <a:ext cx="2971800" cy="4550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44501"/>
            <a:ext cx="2971800" cy="4550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5E74C-66F1-486B-B1A8-292C22FF93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6201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12/14/2012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12/14/2012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robotics.nasa.gov/first/2009kickoff/LunacyFull.wmv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Getting_Started_with_Java_for_FRC.pdf" TargetMode="External"/><Relationship Id="rId2" Type="http://schemas.openxmlformats.org/officeDocument/2006/relationships/hyperlink" Target="http://wbrobotics.com/javadoc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user/thenewboston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Java Programming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568" y="3810000"/>
            <a:ext cx="2190750" cy="847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Oriented –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Simple dice game</a:t>
            </a:r>
          </a:p>
          <a:p>
            <a:pPr lvl="1"/>
            <a:r>
              <a:rPr lang="en-US" dirty="0" smtClean="0"/>
              <a:t>Each player rolls two dice ten times</a:t>
            </a:r>
          </a:p>
          <a:p>
            <a:pPr lvl="1"/>
            <a:r>
              <a:rPr lang="en-US" dirty="0" smtClean="0"/>
              <a:t>The player rolling seven or more the most times is the winner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Oriented –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Identify the real world objects in the game</a:t>
            </a:r>
          </a:p>
          <a:p>
            <a:pPr lvl="1"/>
            <a:r>
              <a:rPr lang="en-US" dirty="0" smtClean="0"/>
              <a:t>Game</a:t>
            </a:r>
          </a:p>
          <a:p>
            <a:pPr lvl="1"/>
            <a:r>
              <a:rPr lang="en-US" dirty="0" smtClean="0"/>
              <a:t>Player</a:t>
            </a:r>
          </a:p>
          <a:p>
            <a:pPr lvl="1"/>
            <a:r>
              <a:rPr lang="en-US" dirty="0" smtClean="0"/>
              <a:t>Die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Oriented –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Identify the attributes of each object in the game</a:t>
            </a:r>
          </a:p>
          <a:p>
            <a:endParaRPr lang="en-US" dirty="0" smtClean="0"/>
          </a:p>
          <a:p>
            <a:r>
              <a:rPr lang="en-US" dirty="0" smtClean="0"/>
              <a:t>Game</a:t>
            </a:r>
          </a:p>
          <a:p>
            <a:pPr lvl="1"/>
            <a:r>
              <a:rPr lang="en-US" dirty="0" smtClean="0"/>
              <a:t>dice</a:t>
            </a:r>
          </a:p>
          <a:p>
            <a:pPr lvl="1"/>
            <a:r>
              <a:rPr lang="en-US" dirty="0" smtClean="0"/>
              <a:t>players</a:t>
            </a:r>
          </a:p>
          <a:p>
            <a:endParaRPr lang="en-US" dirty="0" smtClean="0"/>
          </a:p>
          <a:p>
            <a:r>
              <a:rPr lang="en-US" dirty="0" smtClean="0"/>
              <a:t>Player</a:t>
            </a:r>
          </a:p>
          <a:p>
            <a:pPr lvl="1"/>
            <a:r>
              <a:rPr lang="en-US" dirty="0" smtClean="0"/>
              <a:t>name</a:t>
            </a:r>
          </a:p>
          <a:p>
            <a:pPr lvl="1"/>
            <a:r>
              <a:rPr lang="en-US" dirty="0" smtClean="0"/>
              <a:t>score</a:t>
            </a:r>
          </a:p>
          <a:p>
            <a:endParaRPr lang="en-US" dirty="0" smtClean="0"/>
          </a:p>
          <a:p>
            <a:r>
              <a:rPr lang="en-US" dirty="0" smtClean="0"/>
              <a:t>Die</a:t>
            </a:r>
          </a:p>
          <a:p>
            <a:pPr lvl="1"/>
            <a:r>
              <a:rPr lang="en-US" dirty="0" smtClean="0"/>
              <a:t>value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Oriented –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Identify the methods of each object in the game</a:t>
            </a:r>
          </a:p>
          <a:p>
            <a:endParaRPr lang="en-US" dirty="0" smtClean="0"/>
          </a:p>
          <a:p>
            <a:r>
              <a:rPr lang="en-US" dirty="0" smtClean="0"/>
              <a:t>Game</a:t>
            </a:r>
          </a:p>
          <a:p>
            <a:pPr lvl="1"/>
            <a:r>
              <a:rPr lang="en-US" dirty="0" smtClean="0"/>
              <a:t>play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Player</a:t>
            </a:r>
          </a:p>
          <a:p>
            <a:pPr lvl="1"/>
            <a:r>
              <a:rPr lang="en-US" dirty="0" err="1" smtClean="0"/>
              <a:t>takeTurn</a:t>
            </a:r>
            <a:endParaRPr lang="en-US" dirty="0" smtClean="0"/>
          </a:p>
          <a:p>
            <a:pPr lvl="1"/>
            <a:r>
              <a:rPr lang="en-US" dirty="0" err="1" smtClean="0"/>
              <a:t>incrementScore</a:t>
            </a:r>
            <a:endParaRPr lang="en-US" dirty="0" smtClean="0"/>
          </a:p>
          <a:p>
            <a:pPr lvl="1"/>
            <a:r>
              <a:rPr lang="en-US" dirty="0" err="1" smtClean="0"/>
              <a:t>getScore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Die</a:t>
            </a:r>
          </a:p>
          <a:p>
            <a:pPr lvl="1"/>
            <a:r>
              <a:rPr lang="en-US" dirty="0" smtClean="0"/>
              <a:t>roll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Oriented – Class and Instance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2438400"/>
            <a:ext cx="4038600" cy="3614928"/>
          </a:xfrm>
        </p:spPr>
        <p:txBody>
          <a:bodyPr/>
          <a:lstStyle/>
          <a:p>
            <a:r>
              <a:rPr lang="en-US" dirty="0" smtClean="0"/>
              <a:t>Class</a:t>
            </a:r>
          </a:p>
          <a:p>
            <a:pPr lvl="1"/>
            <a:r>
              <a:rPr lang="en-US" dirty="0" smtClean="0"/>
              <a:t>Definer: A blueprint that stores the definition for instances</a:t>
            </a:r>
          </a:p>
          <a:p>
            <a:pPr lvl="1"/>
            <a:r>
              <a:rPr lang="en-US" dirty="0" smtClean="0"/>
              <a:t>Creator: A factory for creating software objects of one kind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438400"/>
            <a:ext cx="4038600" cy="3614928"/>
          </a:xfrm>
        </p:spPr>
        <p:txBody>
          <a:bodyPr/>
          <a:lstStyle/>
          <a:p>
            <a:r>
              <a:rPr lang="en-US" dirty="0" smtClean="0"/>
              <a:t>Instance</a:t>
            </a:r>
          </a:p>
          <a:p>
            <a:pPr lvl="1"/>
            <a:r>
              <a:rPr lang="en-US" dirty="0" smtClean="0"/>
              <a:t>Instantiated (created) by a class</a:t>
            </a:r>
          </a:p>
          <a:p>
            <a:pPr lvl="1"/>
            <a:r>
              <a:rPr lang="en-US" dirty="0" smtClean="0"/>
              <a:t>Occupies space in computer memory</a:t>
            </a:r>
          </a:p>
          <a:p>
            <a:pPr lvl="1"/>
            <a:r>
              <a:rPr lang="en-US" dirty="0" smtClean="0"/>
              <a:t>Retains values of attributes</a:t>
            </a:r>
          </a:p>
          <a:p>
            <a:pPr lvl="1"/>
            <a:r>
              <a:rPr lang="en-US" dirty="0" smtClean="0"/>
              <a:t>Has behavior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1447800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 smtClean="0"/>
              <a:t>An object bundles data (attributes) and code to perform actions (methods) into one, cohesive unit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90600" y="5221069"/>
            <a:ext cx="1143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Die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5602070"/>
            <a:ext cx="1143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value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90600" y="5943600"/>
            <a:ext cx="1143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roll()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15000" y="5638800"/>
            <a:ext cx="11430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die1:Die</a:t>
            </a:r>
          </a:p>
          <a:p>
            <a:r>
              <a:rPr lang="en-US" dirty="0" smtClean="0"/>
              <a:t>value=3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Syntax -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Java is strongly typed</a:t>
            </a:r>
          </a:p>
          <a:p>
            <a:endParaRPr lang="en-US" dirty="0" smtClean="0"/>
          </a:p>
          <a:p>
            <a:r>
              <a:rPr lang="en-US" dirty="0" smtClean="0"/>
              <a:t>Two basic types in Java</a:t>
            </a:r>
          </a:p>
          <a:p>
            <a:pPr lvl="1"/>
            <a:r>
              <a:rPr lang="en-US" dirty="0" smtClean="0"/>
              <a:t>Primitive – </a:t>
            </a:r>
            <a:r>
              <a:rPr lang="en-US" dirty="0" err="1" smtClean="0"/>
              <a:t>int</a:t>
            </a:r>
            <a:r>
              <a:rPr lang="en-US" dirty="0" smtClean="0"/>
              <a:t>, double, </a:t>
            </a:r>
            <a:r>
              <a:rPr lang="en-US" dirty="0" err="1" smtClean="0"/>
              <a:t>boolean</a:t>
            </a:r>
            <a:r>
              <a:rPr lang="en-US" dirty="0" smtClean="0"/>
              <a:t>, char, etc</a:t>
            </a:r>
          </a:p>
          <a:p>
            <a:pPr lvl="2"/>
            <a:r>
              <a:rPr lang="en-US" dirty="0" smtClean="0">
                <a:latin typeface="Courier New" pitchFamily="49" charset="0"/>
                <a:cs typeface="Courier New" pitchFamily="49" charset="0"/>
              </a:rPr>
              <a:t>private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value;</a:t>
            </a:r>
          </a:p>
          <a:p>
            <a:pPr lvl="1"/>
            <a:r>
              <a:rPr lang="en-US" dirty="0" smtClean="0"/>
              <a:t>Object – created from </a:t>
            </a:r>
            <a:r>
              <a:rPr lang="en-US" i="1" dirty="0" smtClean="0"/>
              <a:t>classes</a:t>
            </a:r>
          </a:p>
          <a:p>
            <a:pPr lvl="2"/>
            <a:r>
              <a:rPr lang="en-US" dirty="0" smtClean="0">
                <a:latin typeface="Courier New" pitchFamily="49" charset="0"/>
                <a:cs typeface="Courier New" pitchFamily="49" charset="0"/>
              </a:rPr>
              <a:t>private Die die1;</a:t>
            </a:r>
          </a:p>
          <a:p>
            <a:endParaRPr lang="en-US" dirty="0" smtClean="0"/>
          </a:p>
          <a:p>
            <a:r>
              <a:rPr lang="en-US" dirty="0" smtClean="0"/>
              <a:t>Variables– attributes which can change values</a:t>
            </a:r>
          </a:p>
          <a:p>
            <a:r>
              <a:rPr lang="en-US" dirty="0" smtClean="0"/>
              <a:t>Constants – attributes which do not change values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private final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SIDES = 6;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Syntax -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Methods can perform actions, </a:t>
            </a:r>
            <a:r>
              <a:rPr lang="en-US" dirty="0"/>
              <a:t>have </a:t>
            </a:r>
            <a:r>
              <a:rPr lang="en-US" dirty="0" smtClean="0"/>
              <a:t>parameters, and return values</a:t>
            </a:r>
          </a:p>
          <a:p>
            <a:endParaRPr lang="en-US" dirty="0" smtClean="0"/>
          </a:p>
          <a:p>
            <a:pPr lvl="1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setName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(String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playerName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lvl="1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lvl="1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 name =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playerName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lvl="1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dirty="0" smtClean="0"/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roll()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value =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Math.random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()*SIDES) + 1;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return value;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Java Syntax – Control Structures - Conditional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If statements handle </a:t>
            </a:r>
            <a:r>
              <a:rPr lang="en-US" dirty="0" err="1" smtClean="0"/>
              <a:t>boolean</a:t>
            </a:r>
            <a:r>
              <a:rPr lang="en-US" dirty="0" smtClean="0"/>
              <a:t> (true or false) conditions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== 3)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doSomething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lvl="1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== 2)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doSomething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(); </a:t>
            </a:r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doSomethingElse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lvl="1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== 3) {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doSomething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();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 </a:t>
            </a:r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== 2) {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doSomethingElse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();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 </a:t>
            </a:r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{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doSomethingDifferent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Syntax – Control Structures -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Loops repeat a segment of code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// validate a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condition then execute</a:t>
            </a:r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while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&lt; 10) {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doSomething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();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lvl="1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// execute then validate a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boolean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condition (always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// run at least once</a:t>
            </a:r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do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{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doSomething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();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while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&lt; 10);</a:t>
            </a:r>
          </a:p>
          <a:p>
            <a:pPr lvl="1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// execute a specific number of times</a:t>
            </a:r>
          </a:p>
          <a:p>
            <a:pPr lvl="1">
              <a:buNone/>
            </a:pPr>
            <a:r>
              <a:rPr lang="nn-NO" b="1" dirty="0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nn-NO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nn-NO" b="1" dirty="0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nn-NO" dirty="0" smtClean="0">
                <a:latin typeface="Courier New" pitchFamily="49" charset="0"/>
                <a:cs typeface="Courier New" pitchFamily="49" charset="0"/>
              </a:rPr>
              <a:t> i = 0; i &lt; 10; i++) { </a:t>
            </a:r>
          </a:p>
          <a:p>
            <a:pPr lvl="1">
              <a:buNone/>
            </a:pPr>
            <a:r>
              <a:rPr lang="nn-NO" dirty="0" smtClean="0">
                <a:latin typeface="Courier New" pitchFamily="49" charset="0"/>
                <a:cs typeface="Courier New" pitchFamily="49" charset="0"/>
              </a:rPr>
              <a:t>  doSomething();</a:t>
            </a:r>
          </a:p>
          <a:p>
            <a:pPr lvl="1">
              <a:buNone/>
            </a:pPr>
            <a:r>
              <a:rPr lang="nn-NO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lvl="1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Syntax –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public class Game {</a:t>
            </a:r>
          </a:p>
          <a:p>
            <a:pPr lvl="1">
              <a:buNone/>
            </a:pPr>
            <a:endParaRPr lang="nn-NO" dirty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nn-NO" dirty="0" smtClean="0">
                <a:latin typeface="Courier New" pitchFamily="49" charset="0"/>
                <a:cs typeface="Courier New" pitchFamily="49" charset="0"/>
              </a:rPr>
              <a:t>  private Player player1;</a:t>
            </a:r>
          </a:p>
          <a:p>
            <a:pPr lvl="1">
              <a:buNone/>
            </a:pPr>
            <a:r>
              <a:rPr lang="nn-NO" dirty="0" smtClean="0">
                <a:latin typeface="Courier New" pitchFamily="49" charset="0"/>
                <a:cs typeface="Courier New" pitchFamily="49" charset="0"/>
              </a:rPr>
              <a:t>  private Player player2;</a:t>
            </a:r>
          </a:p>
          <a:p>
            <a:pPr lvl="1">
              <a:buNone/>
            </a:pPr>
            <a:r>
              <a:rPr lang="nn-NO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nn-NO" dirty="0">
                <a:latin typeface="Courier New" pitchFamily="49" charset="0"/>
                <a:cs typeface="Courier New" pitchFamily="49" charset="0"/>
              </a:rPr>
              <a:t>private </a:t>
            </a:r>
            <a:r>
              <a:rPr lang="nn-NO" dirty="0" smtClean="0">
                <a:latin typeface="Courier New" pitchFamily="49" charset="0"/>
                <a:cs typeface="Courier New" pitchFamily="49" charset="0"/>
              </a:rPr>
              <a:t>Die die1;</a:t>
            </a:r>
            <a:endParaRPr lang="nn-NO" dirty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private </a:t>
            </a:r>
            <a:r>
              <a:rPr lang="nn-NO" dirty="0" smtClean="0">
                <a:latin typeface="Courier New" pitchFamily="49" charset="0"/>
                <a:cs typeface="Courier New" pitchFamily="49" charset="0"/>
              </a:rPr>
              <a:t>Die die2;</a:t>
            </a:r>
            <a:endParaRPr lang="nn-NO" dirty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private </a:t>
            </a:r>
            <a:r>
              <a:rPr lang="nn-NO" dirty="0" smtClean="0">
                <a:latin typeface="Courier New" pitchFamily="49" charset="0"/>
                <a:cs typeface="Courier New" pitchFamily="49" charset="0"/>
              </a:rPr>
              <a:t>int </a:t>
            </a:r>
            <a:r>
              <a:rPr lang="nn-NO" dirty="0">
                <a:latin typeface="Courier New" pitchFamily="49" charset="0"/>
                <a:cs typeface="Courier New" pitchFamily="49" charset="0"/>
              </a:rPr>
              <a:t>score;</a:t>
            </a:r>
          </a:p>
          <a:p>
            <a:pPr lvl="1">
              <a:buNone/>
            </a:pPr>
            <a:endParaRPr lang="nn-NO" dirty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public </a:t>
            </a:r>
            <a:r>
              <a:rPr lang="nn-NO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nn-NO" dirty="0">
                <a:latin typeface="Courier New" pitchFamily="49" charset="0"/>
                <a:cs typeface="Courier New" pitchFamily="49" charset="0"/>
              </a:rPr>
              <a:t>play()</a:t>
            </a: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{</a:t>
            </a: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  for (int i = 0; i &lt; 10; i++) { </a:t>
            </a: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    score = die1.roll() + die2.roll();</a:t>
            </a: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    if (score &gt; 7) {</a:t>
            </a: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      player1.incrementScore();</a:t>
            </a: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lvl="1">
              <a:buNone/>
            </a:pPr>
            <a:endParaRPr lang="nn-NO" dirty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  for (int i = 0; i &lt; 10; i++) { </a:t>
            </a: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    score = die1.roll() + die2.roll();</a:t>
            </a: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    if (score &gt; 7) {</a:t>
            </a: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      player2.incrementScore();</a:t>
            </a: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lvl="1">
              <a:buNone/>
            </a:pPr>
            <a:endParaRPr lang="nn-NO" dirty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  if (player1.getScore() &gt; player2.getScore()) {</a:t>
            </a: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    System.out.print("Player 1 </a:t>
            </a:r>
            <a:r>
              <a:rPr lang="nn-NO" dirty="0" smtClean="0">
                <a:latin typeface="Courier New" pitchFamily="49" charset="0"/>
                <a:cs typeface="Courier New" pitchFamily="49" charset="0"/>
              </a:rPr>
              <a:t>wins");</a:t>
            </a:r>
            <a:endParaRPr lang="nn-NO" dirty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  else {</a:t>
            </a: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nn-NO" dirty="0" smtClean="0">
                <a:latin typeface="Courier New" pitchFamily="49" charset="0"/>
                <a:cs typeface="Courier New" pitchFamily="49" charset="0"/>
              </a:rPr>
              <a:t>	  System.out.print</a:t>
            </a:r>
            <a:r>
              <a:rPr lang="nn-NO" dirty="0">
                <a:latin typeface="Courier New" pitchFamily="49" charset="0"/>
                <a:cs typeface="Courier New" pitchFamily="49" charset="0"/>
              </a:rPr>
              <a:t>("Player </a:t>
            </a:r>
            <a:r>
              <a:rPr lang="nn-NO" dirty="0" smtClean="0">
                <a:latin typeface="Courier New" pitchFamily="49" charset="0"/>
                <a:cs typeface="Courier New" pitchFamily="49" charset="0"/>
              </a:rPr>
              <a:t>2 </a:t>
            </a:r>
            <a:r>
              <a:rPr lang="nn-NO" dirty="0">
                <a:latin typeface="Courier New" pitchFamily="49" charset="0"/>
                <a:cs typeface="Courier New" pitchFamily="49" charset="0"/>
              </a:rPr>
              <a:t>wins");</a:t>
            </a:r>
            <a:r>
              <a:rPr lang="nn-NO" dirty="0" smtClean="0">
                <a:latin typeface="Courier New" pitchFamily="49" charset="0"/>
                <a:cs typeface="Courier New" pitchFamily="49" charset="0"/>
              </a:rPr>
              <a:t>    </a:t>
            </a: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nn-NO" dirty="0" smtClean="0">
                <a:latin typeface="Courier New" pitchFamily="49" charset="0"/>
                <a:cs typeface="Courier New" pitchFamily="49" charset="0"/>
              </a:rPr>
              <a:t>   }</a:t>
            </a:r>
            <a:endParaRPr lang="nn-NO" dirty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lvl="1">
              <a:buNone/>
            </a:pPr>
            <a:r>
              <a:rPr lang="nn-NO" dirty="0">
                <a:latin typeface="Courier New" pitchFamily="49" charset="0"/>
                <a:cs typeface="Courier New" pitchFamily="49" charset="0"/>
              </a:rPr>
              <a:t>}</a:t>
            </a:r>
            <a:endParaRPr lang="nn-NO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Introduce Software Engineering Concepts</a:t>
            </a:r>
          </a:p>
          <a:p>
            <a:r>
              <a:rPr lang="en-US" dirty="0" smtClean="0"/>
              <a:t>Introduction to Object Oriented and Java Programming</a:t>
            </a:r>
          </a:p>
          <a:p>
            <a:r>
              <a:rPr lang="en-US" dirty="0" smtClean="0"/>
              <a:t>Provide Context for Software in FRC Robotics</a:t>
            </a:r>
          </a:p>
          <a:p>
            <a:r>
              <a:rPr lang="en-US" dirty="0" smtClean="0"/>
              <a:t>Provide Foundation Interacting with Programming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trike="sngStrike" dirty="0" smtClean="0"/>
              <a:t>Introduction</a:t>
            </a:r>
          </a:p>
          <a:p>
            <a:r>
              <a:rPr lang="en-US" strike="sngStrike" dirty="0" smtClean="0"/>
              <a:t>Philosophy</a:t>
            </a:r>
          </a:p>
          <a:p>
            <a:r>
              <a:rPr lang="en-US" strike="sngStrike" dirty="0" smtClean="0"/>
              <a:t>Object Oriented</a:t>
            </a:r>
          </a:p>
          <a:p>
            <a:r>
              <a:rPr lang="en-US" strike="sngStrike" dirty="0" smtClean="0"/>
              <a:t>Java Syntax</a:t>
            </a:r>
          </a:p>
          <a:p>
            <a:r>
              <a:rPr lang="en-US" dirty="0" smtClean="0"/>
              <a:t>FRC Robotics</a:t>
            </a:r>
          </a:p>
          <a:p>
            <a:pPr lvl="1"/>
            <a:r>
              <a:rPr lang="en-US" dirty="0" smtClean="0"/>
              <a:t>Robot</a:t>
            </a:r>
          </a:p>
          <a:p>
            <a:pPr lvl="1"/>
            <a:r>
              <a:rPr lang="en-US" dirty="0" smtClean="0"/>
              <a:t>Libraries</a:t>
            </a:r>
          </a:p>
          <a:p>
            <a:pPr lvl="1"/>
            <a:r>
              <a:rPr lang="en-US" dirty="0" smtClean="0"/>
              <a:t>Tele-operated </a:t>
            </a:r>
          </a:p>
          <a:p>
            <a:pPr lvl="1"/>
            <a:r>
              <a:rPr lang="en-US" dirty="0" smtClean="0"/>
              <a:t>Autonomous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FRC Robotics – Object Oriented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Software Objects correspond to Real World Objects</a:t>
            </a:r>
          </a:p>
          <a:p>
            <a:r>
              <a:rPr lang="en-US" dirty="0" smtClean="0"/>
              <a:t>Reduces “representation gap” between software model and solution we are building</a:t>
            </a:r>
          </a:p>
          <a:p>
            <a:pPr lvl="1"/>
            <a:r>
              <a:rPr lang="en-US" dirty="0" smtClean="0"/>
              <a:t>Improves comprehension, communication, and predictability</a:t>
            </a:r>
          </a:p>
          <a:p>
            <a:r>
              <a:rPr lang="en-US" dirty="0" smtClean="0"/>
              <a:t>An object bundles data (attributes) and code to perform actions (methods) into one, cohesive unit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FRC Robotics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Input</a:t>
            </a:r>
          </a:p>
          <a:p>
            <a:r>
              <a:rPr lang="en-US" dirty="0" smtClean="0"/>
              <a:t>Process</a:t>
            </a:r>
          </a:p>
          <a:p>
            <a:r>
              <a:rPr lang="en-US" dirty="0" smtClean="0"/>
              <a:t>Output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robotics.nasa.gov/first/2009kickoff/LunacyFull.wmv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– Photo 1</a:t>
            </a:r>
            <a:endParaRPr lang="en-US" dirty="0"/>
          </a:p>
        </p:txBody>
      </p:sp>
      <p:pic>
        <p:nvPicPr>
          <p:cNvPr id="4" name="Content Placeholder 3" descr="Robot 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11697" y="1527175"/>
            <a:ext cx="6084094" cy="4572000"/>
          </a:xfrm>
        </p:spPr>
      </p:pic>
    </p:spTree>
    <p:extLst>
      <p:ext uri="{BB962C8B-B14F-4D97-AF65-F5344CB8AC3E}">
        <p14:creationId xmlns:p14="http://schemas.microsoft.com/office/powerpoint/2010/main" val="192230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– Photo 2</a:t>
            </a:r>
            <a:endParaRPr lang="en-US" dirty="0"/>
          </a:p>
        </p:txBody>
      </p:sp>
      <p:pic>
        <p:nvPicPr>
          <p:cNvPr id="4" name="Content Placeholder 3" descr="Robot 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479158"/>
            <a:ext cx="6447971" cy="48454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– Photo 3</a:t>
            </a:r>
            <a:endParaRPr lang="en-US" dirty="0"/>
          </a:p>
        </p:txBody>
      </p:sp>
      <p:pic>
        <p:nvPicPr>
          <p:cNvPr id="4" name="Content Placeholder 3" descr="Robot 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11697" y="1527175"/>
            <a:ext cx="6084094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FRC Robotics - Libraries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FRC </a:t>
            </a:r>
            <a:r>
              <a:rPr lang="en-US" dirty="0" err="1" smtClean="0"/>
              <a:t>Javadoc</a:t>
            </a:r>
            <a:endParaRPr lang="en-US" dirty="0" smtClean="0"/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wbrobotics.com/javadoc/index.html</a:t>
            </a:r>
            <a:endParaRPr lang="en-US" dirty="0" smtClean="0"/>
          </a:p>
          <a:p>
            <a:pPr lvl="1"/>
            <a:r>
              <a:rPr lang="en-US" dirty="0" smtClean="0"/>
              <a:t>import </a:t>
            </a:r>
            <a:r>
              <a:rPr lang="en-US" dirty="0" err="1" smtClean="0"/>
              <a:t>edu.wpi.first.wpilibj.Joystick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import </a:t>
            </a:r>
            <a:r>
              <a:rPr lang="en-US" dirty="0" err="1" smtClean="0"/>
              <a:t>edu.wpi.first.wpilibj.RobotDrive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import </a:t>
            </a:r>
            <a:r>
              <a:rPr lang="en-US" dirty="0" err="1" smtClean="0"/>
              <a:t>edu.wpi.first.wpilibj.Victor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import </a:t>
            </a:r>
            <a:r>
              <a:rPr lang="en-US" dirty="0" err="1" smtClean="0"/>
              <a:t>edu.wpi.first.wpilibj.Servo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import </a:t>
            </a:r>
            <a:r>
              <a:rPr lang="en-US" dirty="0" err="1" smtClean="0"/>
              <a:t>edu.wpi.first.wpilibj.Jaguar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import </a:t>
            </a:r>
            <a:r>
              <a:rPr lang="en-US" dirty="0" err="1" smtClean="0"/>
              <a:t>edu.wpi.first.wpilibj.Compressor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import </a:t>
            </a:r>
            <a:r>
              <a:rPr lang="en-US" dirty="0" err="1" smtClean="0"/>
              <a:t>edu.wpi.first.wpilibj.camera.AxisCamera</a:t>
            </a:r>
            <a:r>
              <a:rPr lang="en-US" dirty="0" smtClean="0"/>
              <a:t>;</a:t>
            </a:r>
          </a:p>
          <a:p>
            <a:r>
              <a:rPr lang="en-US" dirty="0" smtClean="0">
                <a:hlinkClick r:id="rId3" action="ppaction://hlinkfile"/>
              </a:rPr>
              <a:t>Getting Started with Java for FRC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www.youtube.com/user/thenewboston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FRC Robotics – </a:t>
            </a:r>
            <a:r>
              <a:rPr lang="en-US" dirty="0" err="1" smtClean="0"/>
              <a:t>Teleoperated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Human Players control the robot</a:t>
            </a:r>
          </a:p>
          <a:p>
            <a:r>
              <a:rPr lang="en-US" dirty="0" smtClean="0"/>
              <a:t>Software controls the robot</a:t>
            </a:r>
          </a:p>
          <a:p>
            <a:r>
              <a:rPr lang="en-US" dirty="0" smtClean="0"/>
              <a:t>Event Loop</a:t>
            </a:r>
          </a:p>
          <a:p>
            <a:r>
              <a:rPr lang="en-US" dirty="0" smtClean="0"/>
              <a:t>Input</a:t>
            </a:r>
          </a:p>
          <a:p>
            <a:pPr lvl="1"/>
            <a:r>
              <a:rPr lang="en-US" dirty="0" err="1" smtClean="0"/>
              <a:t>JoySticks</a:t>
            </a:r>
            <a:endParaRPr lang="en-US" dirty="0" smtClean="0"/>
          </a:p>
          <a:p>
            <a:pPr lvl="1"/>
            <a:r>
              <a:rPr lang="en-US" dirty="0" smtClean="0"/>
              <a:t>Sensors</a:t>
            </a:r>
          </a:p>
          <a:p>
            <a:pPr lvl="1"/>
            <a:r>
              <a:rPr lang="en-US" dirty="0" smtClean="0"/>
              <a:t>Timer</a:t>
            </a:r>
          </a:p>
          <a:p>
            <a:pPr lvl="1"/>
            <a:r>
              <a:rPr lang="en-US" dirty="0" smtClean="0"/>
              <a:t>Camera</a:t>
            </a:r>
          </a:p>
          <a:p>
            <a:r>
              <a:rPr lang="en-US" dirty="0" smtClean="0"/>
              <a:t>Process</a:t>
            </a:r>
          </a:p>
          <a:p>
            <a:pPr lvl="1"/>
            <a:r>
              <a:rPr lang="en-US" dirty="0" smtClean="0"/>
              <a:t>Calculations</a:t>
            </a:r>
          </a:p>
          <a:p>
            <a:r>
              <a:rPr lang="en-US" dirty="0" smtClean="0"/>
              <a:t>Output</a:t>
            </a:r>
          </a:p>
          <a:p>
            <a:pPr lvl="1"/>
            <a:r>
              <a:rPr lang="en-US" dirty="0" smtClean="0"/>
              <a:t>Speed controllers</a:t>
            </a:r>
          </a:p>
          <a:p>
            <a:pPr lvl="1"/>
            <a:r>
              <a:rPr lang="en-US" dirty="0" smtClean="0"/>
              <a:t>Solenoid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FRC Robotics – </a:t>
            </a:r>
            <a:r>
              <a:rPr lang="en-US" dirty="0" err="1" smtClean="0"/>
              <a:t>Teleoperated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 Driver and Human Robot</a:t>
            </a:r>
          </a:p>
          <a:p>
            <a:pPr lvl="1"/>
            <a:r>
              <a:rPr lang="en-US" dirty="0" smtClean="0"/>
              <a:t>Eyes open</a:t>
            </a:r>
          </a:p>
          <a:p>
            <a:pPr lvl="1"/>
            <a:r>
              <a:rPr lang="en-US" dirty="0" smtClean="0"/>
              <a:t>Eyes closed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Philosophy</a:t>
            </a:r>
          </a:p>
          <a:p>
            <a:r>
              <a:rPr lang="en-US" dirty="0" smtClean="0"/>
              <a:t>Object Oriented</a:t>
            </a:r>
          </a:p>
          <a:p>
            <a:r>
              <a:rPr lang="en-US" dirty="0" smtClean="0"/>
              <a:t>Java Syntax</a:t>
            </a:r>
          </a:p>
          <a:p>
            <a:r>
              <a:rPr lang="en-US" dirty="0" smtClean="0"/>
              <a:t>FRC Robotics</a:t>
            </a:r>
          </a:p>
          <a:p>
            <a:pPr lvl="1"/>
            <a:r>
              <a:rPr lang="en-US" dirty="0" smtClean="0"/>
              <a:t>Libraries</a:t>
            </a:r>
          </a:p>
          <a:p>
            <a:pPr lvl="1"/>
            <a:r>
              <a:rPr lang="en-US" dirty="0" smtClean="0"/>
              <a:t>Tele-operated</a:t>
            </a:r>
          </a:p>
          <a:p>
            <a:pPr lvl="1"/>
            <a:r>
              <a:rPr lang="en-US" dirty="0" smtClean="0"/>
              <a:t>Autonomous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FRC Robotics – </a:t>
            </a:r>
            <a:r>
              <a:rPr lang="en-US" dirty="0" err="1" smtClean="0"/>
              <a:t>Teleoperated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Pseudo Code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FRC Robotics – Autonomous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 Human Players</a:t>
            </a:r>
          </a:p>
          <a:p>
            <a:r>
              <a:rPr lang="en-US" dirty="0" smtClean="0"/>
              <a:t>Software controls the robot</a:t>
            </a:r>
          </a:p>
          <a:p>
            <a:r>
              <a:rPr lang="en-US" dirty="0" smtClean="0"/>
              <a:t>Input</a:t>
            </a:r>
          </a:p>
          <a:p>
            <a:pPr lvl="1"/>
            <a:r>
              <a:rPr lang="en-US" dirty="0" smtClean="0"/>
              <a:t>Sensors</a:t>
            </a:r>
          </a:p>
          <a:p>
            <a:pPr lvl="1"/>
            <a:r>
              <a:rPr lang="en-US" dirty="0" smtClean="0"/>
              <a:t>Timer</a:t>
            </a:r>
          </a:p>
          <a:p>
            <a:pPr lvl="1"/>
            <a:r>
              <a:rPr lang="en-US" dirty="0" smtClean="0"/>
              <a:t>Camera</a:t>
            </a:r>
          </a:p>
          <a:p>
            <a:r>
              <a:rPr lang="en-US" dirty="0" smtClean="0"/>
              <a:t>Process</a:t>
            </a:r>
          </a:p>
          <a:p>
            <a:pPr lvl="1"/>
            <a:r>
              <a:rPr lang="en-US" dirty="0" smtClean="0"/>
              <a:t>Calculations</a:t>
            </a:r>
          </a:p>
          <a:p>
            <a:r>
              <a:rPr lang="en-US" dirty="0" smtClean="0"/>
              <a:t>Output</a:t>
            </a:r>
          </a:p>
          <a:p>
            <a:pPr lvl="1"/>
            <a:r>
              <a:rPr lang="en-US" dirty="0" smtClean="0"/>
              <a:t>Speed controllers</a:t>
            </a:r>
          </a:p>
          <a:p>
            <a:pPr lvl="1"/>
            <a:r>
              <a:rPr lang="en-US" dirty="0" smtClean="0"/>
              <a:t>Solenoid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FRC Robotics – Autonomous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 Robot</a:t>
            </a:r>
          </a:p>
          <a:p>
            <a:pPr lvl="1"/>
            <a:r>
              <a:rPr lang="en-US" dirty="0" smtClean="0"/>
              <a:t>Vision</a:t>
            </a:r>
          </a:p>
          <a:p>
            <a:pPr lvl="1"/>
            <a:r>
              <a:rPr lang="en-US" dirty="0" smtClean="0"/>
              <a:t>Touch</a:t>
            </a:r>
          </a:p>
          <a:p>
            <a:pPr lvl="1"/>
            <a:r>
              <a:rPr lang="en-US" dirty="0" smtClean="0"/>
              <a:t>Time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FRC Robotics – Autonomous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Pseudo Code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FRC Robotics – Questions</a:t>
            </a:r>
            <a:endParaRPr lang="en-US" dirty="0"/>
          </a:p>
        </p:txBody>
      </p:sp>
      <p:pic>
        <p:nvPicPr>
          <p:cNvPr id="1026" name="Picture 2" descr="C:\Users\Richard\AppData\Local\Microsoft\Windows\Temporary Internet Files\Content.IE5\SZSR9KR0\MC900078711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711" y="1846022"/>
            <a:ext cx="1622066" cy="393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63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FRC Robotics – Appendix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Slides removed to reduce to 75 minutes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80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Syntax -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Setters and Getters</a:t>
            </a:r>
          </a:p>
          <a:p>
            <a:pPr lvl="1"/>
            <a:r>
              <a:rPr lang="en-US" dirty="0" smtClean="0"/>
              <a:t>Setters are a public method to set the value of private attributes</a:t>
            </a:r>
          </a:p>
          <a:p>
            <a:pPr lvl="1"/>
            <a:r>
              <a:rPr lang="en-US" dirty="0" smtClean="0"/>
              <a:t>Getters are a public method to get the value of private attributes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Player</a:t>
            </a:r>
          </a:p>
          <a:p>
            <a:pPr lvl="2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setName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(String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playerName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lvl="2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Public String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getName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2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Public void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setScore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playerScore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lvl="2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getScore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Oriented –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Cohesion</a:t>
            </a:r>
            <a:r>
              <a:rPr lang="en-US" dirty="0" smtClean="0"/>
              <a:t> – strongly related responsibilities of a software component</a:t>
            </a:r>
          </a:p>
          <a:p>
            <a:r>
              <a:rPr lang="en-US" b="1" dirty="0" smtClean="0"/>
              <a:t>Encapsulation</a:t>
            </a:r>
            <a:r>
              <a:rPr lang="en-US" dirty="0" smtClean="0"/>
              <a:t> – hide information or details</a:t>
            </a:r>
          </a:p>
          <a:p>
            <a:pPr lvl="1"/>
            <a:r>
              <a:rPr lang="en-US" dirty="0" smtClean="0"/>
              <a:t>Attributes are private (only exposed to the class)</a:t>
            </a:r>
          </a:p>
          <a:p>
            <a:pPr lvl="1"/>
            <a:r>
              <a:rPr lang="en-US" dirty="0" smtClean="0"/>
              <a:t>Methods are public (exposed to the world)</a:t>
            </a:r>
          </a:p>
          <a:p>
            <a:r>
              <a:rPr lang="en-US" b="1" dirty="0" smtClean="0"/>
              <a:t>Polymorphism</a:t>
            </a:r>
            <a:r>
              <a:rPr lang="en-US" dirty="0" smtClean="0"/>
              <a:t> – multiple methods with the same name which operate on different data</a:t>
            </a:r>
          </a:p>
          <a:p>
            <a:pPr lvl="1"/>
            <a:r>
              <a:rPr lang="en-US" dirty="0" smtClean="0"/>
              <a:t>print(file)</a:t>
            </a:r>
          </a:p>
          <a:p>
            <a:pPr lvl="1"/>
            <a:r>
              <a:rPr lang="en-US" dirty="0" smtClean="0"/>
              <a:t>print(integer)</a:t>
            </a:r>
          </a:p>
          <a:p>
            <a:r>
              <a:rPr lang="en-US" b="1" dirty="0" smtClean="0"/>
              <a:t>Inheritance</a:t>
            </a:r>
            <a:r>
              <a:rPr lang="en-US" dirty="0" smtClean="0"/>
              <a:t> – a generalization, specialization hierarchy.  Extend or override functionality and data from a parent (super) class</a:t>
            </a:r>
          </a:p>
          <a:p>
            <a:pPr lvl="1"/>
            <a:r>
              <a:rPr lang="en-US" dirty="0" smtClean="0"/>
              <a:t>boy </a:t>
            </a:r>
            <a:r>
              <a:rPr lang="en-US" i="1" dirty="0" smtClean="0"/>
              <a:t>is a</a:t>
            </a:r>
            <a:r>
              <a:rPr lang="en-US" dirty="0" smtClean="0"/>
              <a:t> human </a:t>
            </a:r>
            <a:r>
              <a:rPr lang="en-US" i="1" dirty="0" smtClean="0"/>
              <a:t>is a</a:t>
            </a:r>
            <a:r>
              <a:rPr lang="en-US" dirty="0" smtClean="0"/>
              <a:t> mammal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Oriented –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2438400"/>
            <a:ext cx="78418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Game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3962400"/>
            <a:ext cx="8290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Player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3962400"/>
            <a:ext cx="53732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Die</a:t>
            </a:r>
            <a:endParaRPr lang="en-US" dirty="0"/>
          </a:p>
        </p:txBody>
      </p:sp>
      <p:cxnSp>
        <p:nvCxnSpPr>
          <p:cNvPr id="11" name="Elbow Connector 10"/>
          <p:cNvCxnSpPr>
            <a:stCxn id="4" idx="3"/>
            <a:endCxn id="6" idx="0"/>
          </p:cNvCxnSpPr>
          <p:nvPr/>
        </p:nvCxnSpPr>
        <p:spPr>
          <a:xfrm>
            <a:off x="4365589" y="2623066"/>
            <a:ext cx="1465675" cy="133933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5" idx="0"/>
            <a:endCxn id="4" idx="1"/>
          </p:cNvCxnSpPr>
          <p:nvPr/>
        </p:nvCxnSpPr>
        <p:spPr>
          <a:xfrm rot="5400000" flipH="1" flipV="1">
            <a:off x="2052201" y="2433202"/>
            <a:ext cx="1339334" cy="171906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5" idx="3"/>
            <a:endCxn id="6" idx="1"/>
          </p:cNvCxnSpPr>
          <p:nvPr/>
        </p:nvCxnSpPr>
        <p:spPr>
          <a:xfrm>
            <a:off x="2276873" y="4147066"/>
            <a:ext cx="3285727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905000" y="2667000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Plays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181600" y="2667000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581400" y="4191000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50" dirty="0" smtClean="0"/>
              <a:t>Dice Game Code - Die</a:t>
            </a:r>
            <a:endParaRPr lang="en-US" sz="105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public class Die {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private final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 SIDES = 6;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 value;</a:t>
            </a:r>
          </a:p>
          <a:p>
            <a:pPr marL="0" indent="0">
              <a:buNone/>
            </a:pPr>
            <a:endParaRPr lang="en-US" sz="11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public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getValue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 return value;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marL="0" indent="0">
              <a:buNone/>
            </a:pPr>
            <a:endParaRPr lang="en-US" sz="11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public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 roll()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    value 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= (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)(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Math.random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()*SIDES) + 1; 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 return value</a:t>
            </a: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buNone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24328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Mr. Rich </a:t>
            </a:r>
            <a:r>
              <a:rPr lang="en-US" dirty="0" err="1" smtClean="0"/>
              <a:t>Vitkus</a:t>
            </a:r>
            <a:endParaRPr lang="en-US" dirty="0" smtClean="0"/>
          </a:p>
          <a:p>
            <a:pPr lvl="1"/>
            <a:r>
              <a:rPr lang="en-US" dirty="0" smtClean="0"/>
              <a:t>BS Computer Science at Rensselaer Polytechnic Institute</a:t>
            </a:r>
          </a:p>
          <a:p>
            <a:pPr lvl="1"/>
            <a:r>
              <a:rPr lang="en-US" dirty="0" smtClean="0"/>
              <a:t>Manager of Enterprise Architect, Lowe’s Home Improvement</a:t>
            </a:r>
          </a:p>
          <a:p>
            <a:pPr lvl="1"/>
            <a:r>
              <a:rPr lang="en-US" dirty="0" smtClean="0"/>
              <a:t>3 years FLL, 4</a:t>
            </a:r>
            <a:r>
              <a:rPr lang="en-US" baseline="30000" dirty="0" smtClean="0"/>
              <a:t>th</a:t>
            </a:r>
            <a:r>
              <a:rPr lang="en-US" dirty="0" smtClean="0"/>
              <a:t> year FTC, 6</a:t>
            </a:r>
            <a:r>
              <a:rPr lang="en-US" baseline="30000" dirty="0" smtClean="0"/>
              <a:t>th</a:t>
            </a:r>
            <a:r>
              <a:rPr lang="en-US" dirty="0" smtClean="0"/>
              <a:t> year FRC</a:t>
            </a:r>
          </a:p>
          <a:p>
            <a:r>
              <a:rPr lang="en-US" dirty="0" smtClean="0"/>
              <a:t>Evan </a:t>
            </a:r>
            <a:r>
              <a:rPr lang="en-US" dirty="0" err="1" smtClean="0"/>
              <a:t>Vitkus</a:t>
            </a:r>
            <a:endParaRPr lang="en-US" dirty="0" smtClean="0"/>
          </a:p>
          <a:p>
            <a:pPr lvl="1"/>
            <a:r>
              <a:rPr lang="en-US" dirty="0"/>
              <a:t>VP Programming</a:t>
            </a:r>
          </a:p>
          <a:p>
            <a:pPr lvl="1"/>
            <a:r>
              <a:rPr lang="en-US" dirty="0"/>
              <a:t>2</a:t>
            </a:r>
            <a:r>
              <a:rPr lang="en-US" dirty="0" smtClean="0"/>
              <a:t> </a:t>
            </a:r>
            <a:r>
              <a:rPr lang="en-US" dirty="0"/>
              <a:t>years FLL</a:t>
            </a:r>
            <a:r>
              <a:rPr lang="en-US" dirty="0" smtClean="0"/>
              <a:t>, 2</a:t>
            </a:r>
            <a:r>
              <a:rPr lang="en-US" baseline="30000" dirty="0" smtClean="0"/>
              <a:t>nd</a:t>
            </a:r>
            <a:r>
              <a:rPr lang="en-US" dirty="0" smtClean="0"/>
              <a:t> year </a:t>
            </a:r>
            <a:r>
              <a:rPr lang="en-US" dirty="0"/>
              <a:t>FTC, </a:t>
            </a: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year </a:t>
            </a:r>
            <a:r>
              <a:rPr lang="en-US" dirty="0"/>
              <a:t>FRC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Dice Game Code - Player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public class Player {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private String name;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private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 score = 0;</a:t>
            </a:r>
          </a:p>
          <a:p>
            <a:pPr marL="0" indent="0">
              <a:buNone/>
            </a:pPr>
            <a:endParaRPr lang="en-US" sz="11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public void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setName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(String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playerName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name =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playerName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public String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getName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return name;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public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getScore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return score;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marL="0" indent="0">
              <a:buNone/>
            </a:pPr>
            <a:endParaRPr lang="en-US" sz="11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public void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takeTurn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(Die die1, Die die2)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 roll;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score = 0;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for (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 i = 0; i &lt; 10; i++) { 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    roll = die1.roll() + die2.roll();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    if (roll &gt; 7) {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       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incrementScore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    }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}        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public void </a:t>
            </a:r>
            <a:r>
              <a:rPr lang="en-US" sz="1100" dirty="0" err="1">
                <a:latin typeface="Courier New" pitchFamily="49" charset="0"/>
                <a:cs typeface="Courier New" pitchFamily="49" charset="0"/>
              </a:rPr>
              <a:t>incrementScore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    score += 1;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}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94409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Dice Game Code - 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public class Game {</a:t>
            </a:r>
          </a:p>
          <a:p>
            <a:pPr marL="0" indent="0">
              <a:buNone/>
            </a:pPr>
            <a:endParaRPr lang="en-US" sz="11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private static Player player1 = new Player();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private static Player player2 = new Player();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private static Die die1 = new Die();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private static Die die2 = new Die();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public static void play()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{</a:t>
            </a:r>
          </a:p>
          <a:p>
            <a:pPr marL="0" indent="0">
              <a:buNone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player1.takeTurn(die1, die2);</a:t>
            </a:r>
          </a:p>
          <a:p>
            <a:pPr marL="0" indent="0">
              <a:buNone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player2.takeTurn(die1, die2);</a:t>
            </a:r>
          </a:p>
          <a:p>
            <a:pPr marL="0" indent="0">
              <a:buNone/>
            </a:pPr>
            <a:endParaRPr lang="en-US" sz="11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if 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(player1.getScore() &gt; player2.getScore()) {</a:t>
            </a:r>
          </a:p>
          <a:p>
            <a:pPr marL="0" indent="0">
              <a:buNone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("Player 1 wins " + player1.getScore() + " to " + player2.getScore());</a:t>
            </a:r>
          </a:p>
          <a:p>
            <a:pPr marL="0" indent="0">
              <a:buNone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}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else 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if (player1.getScore() &lt; player2.getScore()){</a:t>
            </a:r>
          </a:p>
          <a:p>
            <a:pPr marL="0" indent="0">
              <a:buNone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("Player 2 wins " + player2.getScore() + " to " + player1.getScore());</a:t>
            </a:r>
          </a:p>
          <a:p>
            <a:pPr marL="0" indent="0">
              <a:buNone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}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else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{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100" dirty="0" err="1" smtClean="0">
                <a:latin typeface="Courier New" pitchFamily="49" charset="0"/>
                <a:cs typeface="Courier New" pitchFamily="49" charset="0"/>
              </a:rPr>
              <a:t>System.out.print</a:t>
            </a:r>
            <a:r>
              <a:rPr lang="en-US" sz="1100" dirty="0">
                <a:latin typeface="Courier New" pitchFamily="49" charset="0"/>
                <a:cs typeface="Courier New" pitchFamily="49" charset="0"/>
              </a:rPr>
              <a:t>("It's a tie " + player2.getScore() + " to " + player1.getScore());</a:t>
            </a:r>
          </a:p>
          <a:p>
            <a:pPr marL="0" indent="0">
              <a:buNone/>
            </a:pPr>
            <a:r>
              <a:rPr lang="en-US" sz="1100" dirty="0" smtClean="0">
                <a:latin typeface="Courier New" pitchFamily="49" charset="0"/>
                <a:cs typeface="Courier New" pitchFamily="49" charset="0"/>
              </a:rPr>
              <a:t>    }</a:t>
            </a:r>
            <a:endParaRPr lang="en-US" sz="11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0" indent="0">
              <a:buNone/>
            </a:pPr>
            <a:r>
              <a:rPr lang="en-US" sz="11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94409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Java Syntax – Control Structures - Conditional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Switch statements handle multiple cases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switch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ch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 { </a:t>
            </a:r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case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'A':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doSomething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(); 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// Triggered if </a:t>
            </a:r>
            <a:r>
              <a:rPr lang="en-US" i="1" dirty="0" err="1" smtClean="0">
                <a:latin typeface="Courier New" pitchFamily="49" charset="0"/>
                <a:cs typeface="Courier New" pitchFamily="49" charset="0"/>
              </a:rPr>
              <a:t>ch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 == 'A'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break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case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'B': </a:t>
            </a:r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case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'C':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doSomethingElse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(); 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// Triggered if </a:t>
            </a:r>
            <a:r>
              <a:rPr lang="en-US" i="1" dirty="0" err="1" smtClean="0">
                <a:latin typeface="Courier New" pitchFamily="49" charset="0"/>
                <a:cs typeface="Courier New" pitchFamily="49" charset="0"/>
              </a:rPr>
              <a:t>ch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 == 'B' or </a:t>
            </a:r>
            <a:r>
              <a:rPr lang="en-US" i="1" dirty="0" err="1" smtClean="0">
                <a:latin typeface="Courier New" pitchFamily="49" charset="0"/>
                <a:cs typeface="Courier New" pitchFamily="49" charset="0"/>
              </a:rPr>
              <a:t>ch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 == 'C'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break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default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: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doSomethingDifferent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(); 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// Triggered in any other case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break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Syntax – Arrays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Arrays are an ordered collection</a:t>
            </a:r>
          </a:p>
          <a:p>
            <a:pPr lvl="1"/>
            <a:r>
              <a:rPr lang="en-US" dirty="0" smtClean="0"/>
              <a:t>A dozen eggs</a:t>
            </a:r>
          </a:p>
          <a:p>
            <a:pPr lvl="1"/>
            <a:r>
              <a:rPr lang="en-US" dirty="0" smtClean="0"/>
              <a:t>The passengers on an airplane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// one dimensional array</a:t>
            </a:r>
          </a:p>
          <a:p>
            <a:pPr lvl="1">
              <a:buNone/>
            </a:pP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 numbers =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[5];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numbers[0] = 2;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numbers[1] = 5; </a:t>
            </a:r>
          </a:p>
          <a:p>
            <a:pPr lvl="1">
              <a:buNone/>
            </a:pP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x = numbers[0];</a:t>
            </a:r>
          </a:p>
          <a:p>
            <a:pPr lvl="1"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// multi dimensional array</a:t>
            </a:r>
          </a:p>
          <a:p>
            <a:pPr lvl="1">
              <a:buNone/>
            </a:pP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[][] numbers =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new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[3][3]; 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number[1][2] = 2;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Computers do what you tell them to do, not what you want them to do.</a:t>
            </a:r>
          </a:p>
          <a:p>
            <a:r>
              <a:rPr lang="en-US" dirty="0" smtClean="0"/>
              <a:t>Different results mean either the software, the system, or the data has changed</a:t>
            </a:r>
          </a:p>
          <a:p>
            <a:r>
              <a:rPr lang="en-US" dirty="0" smtClean="0"/>
              <a:t>Reuse ideas, libraries, and code.</a:t>
            </a:r>
          </a:p>
          <a:p>
            <a:r>
              <a:rPr lang="en-US" dirty="0" smtClean="0"/>
              <a:t>Test and debug systematically with as much information as possible.</a:t>
            </a:r>
          </a:p>
          <a:p>
            <a:r>
              <a:rPr lang="en-US" dirty="0" smtClean="0"/>
              <a:t>Programming is not art it is engineering.  The standards and process are essential to success.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Oriented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Consider an airport system in the real world.  It consists of many different parts which work together to get work done</a:t>
            </a:r>
          </a:p>
          <a:p>
            <a:pPr lvl="1"/>
            <a:r>
              <a:rPr lang="en-US" dirty="0" smtClean="0"/>
              <a:t>Control tower, airplane, runways, fuel trucks, security agent, …</a:t>
            </a:r>
          </a:p>
          <a:p>
            <a:r>
              <a:rPr lang="en-US" dirty="0" smtClean="0"/>
              <a:t>When we build a software systems, some of the software objects have corresponding names</a:t>
            </a:r>
          </a:p>
          <a:p>
            <a:pPr lvl="1"/>
            <a:r>
              <a:rPr lang="en-US" dirty="0" smtClean="0"/>
              <a:t>Class </a:t>
            </a:r>
            <a:r>
              <a:rPr lang="en-US" i="1" dirty="0" err="1" smtClean="0"/>
              <a:t>ControlTower</a:t>
            </a:r>
            <a:r>
              <a:rPr lang="en-US" dirty="0" smtClean="0"/>
              <a:t>, class </a:t>
            </a:r>
            <a:r>
              <a:rPr lang="en-US" i="1" dirty="0" smtClean="0"/>
              <a:t>Airplane</a:t>
            </a:r>
            <a:r>
              <a:rPr lang="en-US" dirty="0" smtClean="0"/>
              <a:t>, class </a:t>
            </a:r>
            <a:r>
              <a:rPr lang="en-US" i="1" dirty="0" smtClean="0"/>
              <a:t>Runway</a:t>
            </a:r>
            <a:r>
              <a:rPr lang="en-US" dirty="0" smtClean="0"/>
              <a:t>, …</a:t>
            </a:r>
          </a:p>
          <a:p>
            <a:r>
              <a:rPr lang="en-US" dirty="0" smtClean="0"/>
              <a:t>Reduces “representation gap” between software model and solution we are building</a:t>
            </a:r>
          </a:p>
          <a:p>
            <a:pPr lvl="1"/>
            <a:r>
              <a:rPr lang="en-US" dirty="0" smtClean="0"/>
              <a:t>Improves comprehension, communication, and predictability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Oriented – Real World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Consider an airplane in the airport system.  What is important?</a:t>
            </a:r>
          </a:p>
          <a:p>
            <a:r>
              <a:rPr lang="en-US" dirty="0" smtClean="0"/>
              <a:t>Real world objects have information</a:t>
            </a:r>
          </a:p>
          <a:p>
            <a:pPr lvl="1"/>
            <a:r>
              <a:rPr lang="en-US" dirty="0" smtClean="0"/>
              <a:t>Airplanes have a model number, serial number, speed, altitude</a:t>
            </a:r>
          </a:p>
          <a:p>
            <a:r>
              <a:rPr lang="en-US" dirty="0" smtClean="0"/>
              <a:t>Real world objects also do things</a:t>
            </a:r>
          </a:p>
          <a:p>
            <a:pPr lvl="1"/>
            <a:r>
              <a:rPr lang="en-US" dirty="0" smtClean="0"/>
              <a:t>Airplanes can land, take off, change speed, turn, …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Oriented – Software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Have names corresponding to the real world system</a:t>
            </a:r>
          </a:p>
          <a:p>
            <a:pPr lvl="1"/>
            <a:r>
              <a:rPr lang="en-US" dirty="0" smtClean="0"/>
              <a:t>Class </a:t>
            </a:r>
            <a:r>
              <a:rPr lang="en-US" i="1" dirty="0" smtClean="0"/>
              <a:t>Airplane</a:t>
            </a:r>
          </a:p>
          <a:p>
            <a:r>
              <a:rPr lang="en-US" dirty="0" smtClean="0"/>
              <a:t>Store information – </a:t>
            </a:r>
            <a:r>
              <a:rPr lang="en-US" b="1" dirty="0" smtClean="0"/>
              <a:t>attributes </a:t>
            </a:r>
          </a:p>
          <a:p>
            <a:pPr lvl="1"/>
            <a:r>
              <a:rPr lang="en-US" dirty="0" err="1" smtClean="0"/>
              <a:t>modelNumber</a:t>
            </a:r>
            <a:r>
              <a:rPr lang="en-US" dirty="0" smtClean="0"/>
              <a:t>, </a:t>
            </a:r>
            <a:r>
              <a:rPr lang="en-US" dirty="0" err="1" smtClean="0"/>
              <a:t>serialNumber</a:t>
            </a:r>
            <a:r>
              <a:rPr lang="en-US" dirty="0" smtClean="0"/>
              <a:t>, speed, altitude</a:t>
            </a:r>
          </a:p>
          <a:p>
            <a:r>
              <a:rPr lang="en-US" dirty="0" smtClean="0"/>
              <a:t>Perform actions – </a:t>
            </a:r>
            <a:r>
              <a:rPr lang="en-US" b="1" dirty="0" smtClean="0"/>
              <a:t>methods </a:t>
            </a:r>
          </a:p>
          <a:p>
            <a:pPr lvl="1"/>
            <a:r>
              <a:rPr lang="en-US" dirty="0" smtClean="0"/>
              <a:t>land(), </a:t>
            </a:r>
            <a:r>
              <a:rPr lang="en-US" dirty="0" err="1" smtClean="0"/>
              <a:t>takeOff</a:t>
            </a:r>
            <a:r>
              <a:rPr lang="en-US" dirty="0" smtClean="0"/>
              <a:t>(),  </a:t>
            </a:r>
            <a:r>
              <a:rPr lang="en-US" dirty="0" err="1" smtClean="0"/>
              <a:t>changeSpeed</a:t>
            </a:r>
            <a:r>
              <a:rPr lang="en-US" dirty="0" smtClean="0"/>
              <a:t>(), turn()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Oriented – Software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 object bundles data (attributes) and code to perform actions (methods) into one, cohesive unit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2590800"/>
            <a:ext cx="1143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Airplane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95400" y="2971801"/>
            <a:ext cx="11430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speed</a:t>
            </a:r>
          </a:p>
          <a:p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95400" y="3581400"/>
            <a:ext cx="11430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land()</a:t>
            </a:r>
          </a:p>
          <a:p>
            <a:r>
              <a:rPr lang="en-US" dirty="0" err="1" smtClean="0"/>
              <a:t>takeOff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14800" y="2514600"/>
            <a:ext cx="3270447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//Java source code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class  airplane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private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speed;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private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model;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public void land()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…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public void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takeOff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{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…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endParaRPr lang="en-US" sz="16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8355</TotalTime>
  <Words>1806</Words>
  <Application>Microsoft Office PowerPoint</Application>
  <PresentationFormat>On-screen Show (4:3)</PresentationFormat>
  <Paragraphs>434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Civic</vt:lpstr>
      <vt:lpstr>Java Programming</vt:lpstr>
      <vt:lpstr>Objectives</vt:lpstr>
      <vt:lpstr>Agenda</vt:lpstr>
      <vt:lpstr>Introduction</vt:lpstr>
      <vt:lpstr>Philosophy</vt:lpstr>
      <vt:lpstr>Object Oriented</vt:lpstr>
      <vt:lpstr>Object Oriented – Real World Object</vt:lpstr>
      <vt:lpstr>Object Oriented – Software Object</vt:lpstr>
      <vt:lpstr>Object Oriented – Software Object</vt:lpstr>
      <vt:lpstr>Object Oriented – Project</vt:lpstr>
      <vt:lpstr>Object Oriented – Project</vt:lpstr>
      <vt:lpstr>Object Oriented – Project</vt:lpstr>
      <vt:lpstr>Object Oriented – Project</vt:lpstr>
      <vt:lpstr>Object Oriented – Class and Instance</vt:lpstr>
      <vt:lpstr>Java Syntax - Attributes</vt:lpstr>
      <vt:lpstr>Java Syntax - Methods</vt:lpstr>
      <vt:lpstr>Java Syntax – Control Structures - Conditional</vt:lpstr>
      <vt:lpstr>Java Syntax – Control Structures - loops</vt:lpstr>
      <vt:lpstr>Java Syntax – Project</vt:lpstr>
      <vt:lpstr>Agenda</vt:lpstr>
      <vt:lpstr>FRC Robotics – Object Oriented</vt:lpstr>
      <vt:lpstr>FRC Robotics</vt:lpstr>
      <vt:lpstr>Lunacy</vt:lpstr>
      <vt:lpstr>Robot – Photo 1</vt:lpstr>
      <vt:lpstr>Robot – Photo 2</vt:lpstr>
      <vt:lpstr>Robot – Photo 3</vt:lpstr>
      <vt:lpstr>FRC Robotics - Libraries</vt:lpstr>
      <vt:lpstr>FRC Robotics – Teleoperated</vt:lpstr>
      <vt:lpstr>FRC Robotics – Teleoperated</vt:lpstr>
      <vt:lpstr>FRC Robotics – Teleoperated</vt:lpstr>
      <vt:lpstr>FRC Robotics – Autonomous</vt:lpstr>
      <vt:lpstr>FRC Robotics – Autonomous</vt:lpstr>
      <vt:lpstr>FRC Robotics – Autonomous</vt:lpstr>
      <vt:lpstr>FRC Robotics – Questions</vt:lpstr>
      <vt:lpstr>FRC Robotics – Appendix</vt:lpstr>
      <vt:lpstr>Java Syntax - Methods</vt:lpstr>
      <vt:lpstr>Object Oriented – Concepts</vt:lpstr>
      <vt:lpstr>Object Oriented – Project</vt:lpstr>
      <vt:lpstr>Dice Game Code - Die</vt:lpstr>
      <vt:lpstr>Dice Game Code - Player</vt:lpstr>
      <vt:lpstr>Dice Game Code - Game</vt:lpstr>
      <vt:lpstr>Java Syntax – Control Structures - Conditional</vt:lpstr>
      <vt:lpstr>Java Syntax – Arrays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Programming</dc:title>
  <dc:creator>Andrew Vitkus</dc:creator>
  <cp:lastModifiedBy>Rvitkus</cp:lastModifiedBy>
  <cp:revision>193</cp:revision>
  <dcterms:created xsi:type="dcterms:W3CDTF">2011-08-28T19:41:50Z</dcterms:created>
  <dcterms:modified xsi:type="dcterms:W3CDTF">2012-12-14T16:42:18Z</dcterms:modified>
</cp:coreProperties>
</file>